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61"/>
  </p:notesMasterIdLst>
  <p:handoutMasterIdLst>
    <p:handoutMasterId r:id="rId62"/>
  </p:handoutMasterIdLst>
  <p:sldIdLst>
    <p:sldId id="262" r:id="rId2"/>
    <p:sldId id="258" r:id="rId3"/>
    <p:sldId id="256" r:id="rId4"/>
    <p:sldId id="263" r:id="rId5"/>
    <p:sldId id="278" r:id="rId6"/>
    <p:sldId id="277" r:id="rId7"/>
    <p:sldId id="279" r:id="rId8"/>
    <p:sldId id="276" r:id="rId9"/>
    <p:sldId id="275" r:id="rId10"/>
    <p:sldId id="285" r:id="rId11"/>
    <p:sldId id="280" r:id="rId12"/>
    <p:sldId id="288" r:id="rId13"/>
    <p:sldId id="274" r:id="rId14"/>
    <p:sldId id="286" r:id="rId15"/>
    <p:sldId id="281" r:id="rId16"/>
    <p:sldId id="287" r:id="rId17"/>
    <p:sldId id="272" r:id="rId18"/>
    <p:sldId id="271" r:id="rId19"/>
    <p:sldId id="282" r:id="rId20"/>
    <p:sldId id="270" r:id="rId21"/>
    <p:sldId id="269" r:id="rId22"/>
    <p:sldId id="283" r:id="rId23"/>
    <p:sldId id="268" r:id="rId24"/>
    <p:sldId id="267" r:id="rId25"/>
    <p:sldId id="296" r:id="rId26"/>
    <p:sldId id="289" r:id="rId27"/>
    <p:sldId id="299" r:id="rId28"/>
    <p:sldId id="284" r:id="rId29"/>
    <p:sldId id="300" r:id="rId30"/>
    <p:sldId id="266" r:id="rId31"/>
    <p:sldId id="301" r:id="rId32"/>
    <p:sldId id="302" r:id="rId33"/>
    <p:sldId id="290" r:id="rId34"/>
    <p:sldId id="304" r:id="rId35"/>
    <p:sldId id="303" r:id="rId36"/>
    <p:sldId id="265" r:id="rId37"/>
    <p:sldId id="264" r:id="rId38"/>
    <p:sldId id="291" r:id="rId39"/>
    <p:sldId id="305" r:id="rId40"/>
    <p:sldId id="295" r:id="rId41"/>
    <p:sldId id="294" r:id="rId42"/>
    <p:sldId id="293" r:id="rId43"/>
    <p:sldId id="312" r:id="rId44"/>
    <p:sldId id="313" r:id="rId45"/>
    <p:sldId id="292" r:id="rId46"/>
    <p:sldId id="308" r:id="rId47"/>
    <p:sldId id="307" r:id="rId48"/>
    <p:sldId id="310" r:id="rId49"/>
    <p:sldId id="311" r:id="rId50"/>
    <p:sldId id="309" r:id="rId51"/>
    <p:sldId id="306" r:id="rId52"/>
    <p:sldId id="319" r:id="rId53"/>
    <p:sldId id="318" r:id="rId54"/>
    <p:sldId id="317" r:id="rId55"/>
    <p:sldId id="316" r:id="rId56"/>
    <p:sldId id="322" r:id="rId57"/>
    <p:sldId id="321" r:id="rId58"/>
    <p:sldId id="320" r:id="rId59"/>
    <p:sldId id="314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3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9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/>
            </a:lvl1pPr>
          </a:lstStyle>
          <a:p>
            <a:endParaRPr 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/>
            </a:lvl1pPr>
          </a:lstStyle>
          <a:p>
            <a:endParaRPr lang="en-US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/>
            </a:lvl1pPr>
          </a:lstStyle>
          <a:p>
            <a:endParaRPr lang="en-U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/>
            </a:lvl1pPr>
          </a:lstStyle>
          <a:p>
            <a:fld id="{6DD166A8-615A-4ACD-B7E7-49E6702220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362505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en-US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956161F-AC24-47AD-9B0F-6F8A7B6B0C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AutoShape 2"/>
          <p:cNvSpPr>
            <a:spLocks noChangeArrowheads="1"/>
          </p:cNvSpPr>
          <p:nvPr/>
        </p:nvSpPr>
        <p:spPr bwMode="auto">
          <a:xfrm>
            <a:off x="533400" y="0"/>
            <a:ext cx="8610600" cy="68580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58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  <a:effectLst>
            <a:outerShdw dist="81320" dir="2319588" algn="ctr" rotWithShape="0">
              <a:srgbClr val="808080"/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5818" name="Rectangle 1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5819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5820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592FB79-0037-4123-B905-E42E07D55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EBD5E-2D31-403B-B060-42F495370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9F712-13EE-4F2F-823E-B58448A532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BCF8F-EE68-4FB9-904E-39324859F1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0C1D9-ACAB-4325-A6BE-EA660A28AB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949A4-6C8F-4872-821F-68FE34DA0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93E3E-77FD-455B-A692-03217A34B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227DA-1C66-4642-B42E-C999D250A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922F3-99E4-4EB2-B8CB-D5C5AD21C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9EABA-1212-4EFF-8647-A288429079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6E812-FE8C-4EC6-81BF-C84EFAECC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AutoShap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 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3"/>
            <a:endParaRPr lang="en-US" smtClean="0"/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479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5943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400"/>
            </a:lvl1pPr>
          </a:lstStyle>
          <a:p>
            <a:endParaRPr lang="en-US"/>
          </a:p>
        </p:txBody>
      </p:sp>
      <p:sp>
        <p:nvSpPr>
          <p:cNvPr id="37479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kumimoji="0" sz="1400"/>
            </a:lvl1pPr>
          </a:lstStyle>
          <a:p>
            <a:endParaRPr lang="en-US"/>
          </a:p>
        </p:txBody>
      </p:sp>
      <p:sp>
        <p:nvSpPr>
          <p:cNvPr id="37479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400"/>
            </a:lvl1pPr>
          </a:lstStyle>
          <a:p>
            <a:fld id="{7704891C-B69A-48FF-B00F-E28DBDEF2F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4797" name="AutoShape 13"/>
          <p:cNvSpPr>
            <a:spLocks noChangeArrowheads="1"/>
          </p:cNvSpPr>
          <p:nvPr userDrawn="1"/>
        </p:nvSpPr>
        <p:spPr bwMode="auto">
          <a:xfrm>
            <a:off x="5181600" y="3429000"/>
            <a:ext cx="3962400" cy="34290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1600" b="1">
              <a:solidFill>
                <a:schemeClr val="bg1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endParaRPr kumimoji="0" lang="en-US" sz="4400" b="1">
              <a:solidFill>
                <a:schemeClr val="accent2"/>
              </a:solidFill>
              <a:latin typeface="Garamond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4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7" grpId="0" animBg="1" autoUpdateAnimBg="0"/>
    </p:bld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kumimoji="1" sz="3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kumimoji="1"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pPr algn="ctr"/>
            <a:r>
              <a:rPr lang="en-US" sz="3600" b="1"/>
              <a:t>Using the Trivia Game Template</a:t>
            </a:r>
            <a:endParaRPr lang="en-US" sz="4400" b="1"/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1889125" y="1862138"/>
            <a:ext cx="357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914400" y="17526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Copy the PowerPoint presentation to your hard drive.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Open the file in Microsoft PowerPoint.</a:t>
            </a:r>
          </a:p>
          <a:p>
            <a:pPr marL="742950" lvl="1" indent="-285750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buFontTx/>
              <a:buChar char="–"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Go to Slide #3</a:t>
            </a:r>
          </a:p>
          <a:p>
            <a:pPr marL="742950" lvl="1" indent="-285750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buFontTx/>
              <a:buChar char="–"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Copy the slide as many times as you need it.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Enter question text into the question entry area.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Enter the answer text into the answer box.</a:t>
            </a:r>
          </a:p>
          <a:p>
            <a:pPr marL="742950" lvl="1" indent="-285750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buFontTx/>
              <a:buChar char="–"/>
            </a:pPr>
            <a:r>
              <a:rPr lang="en-US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Do the same for all remaining slides.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Delete Slide #1 (this slide) when you are done.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en-US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Save the file when you are done.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chemeClr val="tx1"/>
              </a:buClr>
              <a:buFontTx/>
              <a:buNone/>
            </a:pPr>
            <a:endParaRPr lang="en-US" sz="21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did Herod the Great do that was brutal?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Killed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babies of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Bethlehem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Who were the Pharisees?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Scribes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Teachers of 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law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Who were the Sadducees?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Priests 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Did they get along?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NO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political council did they serve on?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Sanhedrin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3 main regions of Palestine were?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Samaria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Judea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Galilee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Who was ruling in Judea that made Mary and Joseph move to Galilee?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Herod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Greats Bad son</a:t>
            </a:r>
          </a:p>
          <a:p>
            <a:pPr algn="ctr">
              <a:buFontTx/>
              <a:buNone/>
            </a:pPr>
            <a:r>
              <a:rPr kumimoji="0" lang="en-US" sz="3200" b="1" dirty="0" err="1" smtClean="0">
                <a:solidFill>
                  <a:schemeClr val="accent2"/>
                </a:solidFill>
                <a:latin typeface="Garamond" pitchFamily="18" charset="0"/>
              </a:rPr>
              <a:t>Archelaus</a:t>
            </a: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language was the New Testament written in?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Greek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How many books are in the New Testament?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27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There are 3 main types of writing in the N.T. _______, Epistles  and one book of prophecy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Gospels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b="1">
                <a:solidFill>
                  <a:schemeClr val="accent2"/>
                </a:solidFill>
              </a:rPr>
              <a:t>TRIVIA</a:t>
            </a:r>
          </a:p>
        </p:txBody>
      </p:sp>
      <p:sp>
        <p:nvSpPr>
          <p:cNvPr id="378884" name="Text Box 1028"/>
          <p:cNvSpPr txBox="1">
            <a:spLocks noChangeArrowheads="1"/>
          </p:cNvSpPr>
          <p:nvPr/>
        </p:nvSpPr>
        <p:spPr bwMode="auto">
          <a:xfrm>
            <a:off x="4800600" y="4191000"/>
            <a:ext cx="2355850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 Question</a:t>
            </a:r>
          </a:p>
        </p:txBody>
      </p:sp>
      <p:pic>
        <p:nvPicPr>
          <p:cNvPr id="378885" name="Picture 1029" descr="bd0002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953000"/>
            <a:ext cx="862013" cy="844550"/>
          </a:xfrm>
          <a:prstGeom prst="rect">
            <a:avLst/>
          </a:prstGeom>
          <a:noFill/>
        </p:spPr>
      </p:pic>
      <p:pic>
        <p:nvPicPr>
          <p:cNvPr id="378887" name="Picture 1031" descr="C:\Program Files\Microsoft Office\Clipart\standard\stddir1\bd0509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4019550" cy="34496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Are the Gospels biographies of Jesus’ life?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NO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Why not?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term means that they are similar but different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Synoptic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Why are the Gospels different?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Author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Audience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Focus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Gospel is NOT synoptic?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books’ focus is Jesus’ actions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books’ focus is Jesus’ deity (that he was God)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book’s focus is Jesus’ teachings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Mathew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is structures around the places Jesus went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smtClean="0">
                <a:solidFill>
                  <a:schemeClr val="accent2"/>
                </a:solidFill>
                <a:latin typeface="Garamond" pitchFamily="18" charset="0"/>
              </a:rPr>
              <a:t>Luke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is structured on 5 of Jesus’ speeches (discourses)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Mathew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is structured on 7 of Jesus’ miracles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it the time between the Old and New Testaments called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</a:t>
            </a:r>
          </a:p>
          <a:p>
            <a:pPr algn="ctr">
              <a:buFontTx/>
              <a:buNone/>
            </a:pPr>
            <a:r>
              <a:rPr kumimoji="0" lang="en-US" sz="3200" b="1" dirty="0" err="1" smtClean="0">
                <a:solidFill>
                  <a:schemeClr val="accent2"/>
                </a:solidFill>
                <a:latin typeface="Garamond" pitchFamily="18" charset="0"/>
              </a:rPr>
              <a:t>Intertestamental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Period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to Jews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to Romans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to Jewish Greeks or Greek Jews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by a gentile, doctor 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Luke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by the son of one of the woman followers of Jesus 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book was written by one of the 12 apostles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&amp;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does not have any parables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parable of the good Samaritan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Luke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parable of the 10 bridesmaids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parable of the 10 bridesmaids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Empire was in power at the end of the Old Testament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Persian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parable of the </a:t>
            </a:r>
            <a:r>
              <a:rPr lang="en-US" dirty="0" err="1"/>
              <a:t>S</a:t>
            </a:r>
            <a:r>
              <a:rPr lang="en-US" dirty="0" err="1" smtClean="0"/>
              <a:t>ower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Luke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does not have very many unique stories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story of Jesus’ birth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</a:t>
            </a:r>
          </a:p>
          <a:p>
            <a:pPr algn="ctr">
              <a:buFontTx/>
              <a:buNone/>
            </a:pPr>
            <a:r>
              <a:rPr kumimoji="0" lang="en-US" sz="3200" b="1" dirty="0">
                <a:solidFill>
                  <a:schemeClr val="accent2"/>
                </a:solidFill>
                <a:latin typeface="Garamond" pitchFamily="18" charset="0"/>
              </a:rPr>
              <a:t>&amp;</a:t>
            </a: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Luke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story of Jesus feeding the 5000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Matthew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Luke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Mark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This gospel has the story of Jesus raising Lazarus from the dead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John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is the Kingdom of heaven?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people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Who follow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Jesus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Jesus told this person he had to be born again?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 smtClean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Nicodemus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Jesus told this person he was the messiah?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Samaritan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woman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Jesus told this person he would deny him?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Peter 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Jesus said the to get eternal life you had to believe in him and _________?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Receive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Him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two Empires came to power during this time?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Greek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&amp;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Roman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passion week starts with what event?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Triumphal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Entry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did Jesus do on Monday?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Clear 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Temple of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venders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did Jesus teach about on Tuesday?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Greatest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Commandment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2</a:t>
            </a:r>
            <a:r>
              <a:rPr kumimoji="0" lang="en-US" sz="3200" b="1" baseline="30000" dirty="0" smtClean="0">
                <a:solidFill>
                  <a:schemeClr val="accent2"/>
                </a:solidFill>
                <a:latin typeface="Garamond" pitchFamily="18" charset="0"/>
              </a:rPr>
              <a:t>nd</a:t>
            </a: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 coming 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Jewish feast did Jesus celebrate on Thursday?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Passover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Christian practice came from this night?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Communion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Lord’s supper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Jesus was tried before ________, ________ and _________ 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Sanhedrin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Pilot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Herod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When does the Jewish day start?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At sun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down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What day did Jesus rise again?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Sunday 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How long did Jesus appear to people before he ascended into heaven?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40 days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Did Jesus say in John 10:53  “I am God”?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No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But what did 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People say</a:t>
            </a: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language, culture and religion of which Empire were still important during the New Testament?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Greek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celebration of Hanukah started when this kingdom won its independence from the Greeks 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err="1" smtClean="0">
                <a:solidFill>
                  <a:schemeClr val="accent2"/>
                </a:solidFill>
                <a:latin typeface="Garamond" pitchFamily="18" charset="0"/>
              </a:rPr>
              <a:t>Hasmonean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Who was the Roman Governor of Palestine at the beginning of the New Testament ?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Herod the Great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Herod the Great built a city for the Romans named ______ and _____ for the Jews. </a:t>
            </a:r>
            <a:endParaRPr lang="en-US" dirty="0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486400" y="3352800"/>
            <a:ext cx="3657600" cy="3505200"/>
          </a:xfrm>
          <a:prstGeom prst="diamo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Caesarea</a:t>
            </a:r>
          </a:p>
          <a:p>
            <a:pPr algn="ctr">
              <a:buFontTx/>
              <a:buNone/>
            </a:pPr>
            <a:r>
              <a:rPr kumimoji="0" lang="en-US" sz="3200" b="1" dirty="0" smtClean="0">
                <a:solidFill>
                  <a:schemeClr val="accent2"/>
                </a:solidFill>
                <a:latin typeface="Garamond" pitchFamily="18" charset="0"/>
              </a:rPr>
              <a:t>The temple </a:t>
            </a:r>
            <a:endParaRPr kumimoji="0" lang="en-US" sz="32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pic>
        <p:nvPicPr>
          <p:cNvPr id="2063" name="Picture 1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105400"/>
            <a:ext cx="862013" cy="844550"/>
          </a:xfrm>
          <a:prstGeom prst="rect">
            <a:avLst/>
          </a:prstGeom>
          <a:noFill/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09600" y="6248400"/>
            <a:ext cx="4611688" cy="4270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200">
                <a:solidFill>
                  <a:schemeClr val="bg2"/>
                </a:solidFill>
              </a:rPr>
              <a:t>Click for: Answer and next Question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 autoUpdateAnimBg="0"/>
    </p:bldLst>
  </p:timing>
</p:sld>
</file>

<file path=ppt/theme/theme1.xml><?xml version="1.0" encoding="utf-8"?>
<a:theme xmlns:a="http://schemas.openxmlformats.org/drawingml/2006/main" name="Facilitating A Meeting - Dale Carnegie Training (R)">
  <a:themeElements>
    <a:clrScheme name="Facilitating A Meeting - Dale Carnegie Training (R) 1">
      <a:dk1>
        <a:srgbClr val="4D4D4D"/>
      </a:dk1>
      <a:lt1>
        <a:srgbClr val="FFFFFF"/>
      </a:lt1>
      <a:dk2>
        <a:srgbClr val="006666"/>
      </a:dk2>
      <a:lt2>
        <a:srgbClr val="CC9900"/>
      </a:lt2>
      <a:accent1>
        <a:srgbClr val="CC9900"/>
      </a:accent1>
      <a:accent2>
        <a:srgbClr val="800000"/>
      </a:accent2>
      <a:accent3>
        <a:srgbClr val="AAB8B8"/>
      </a:accent3>
      <a:accent4>
        <a:srgbClr val="DADADA"/>
      </a:accent4>
      <a:accent5>
        <a:srgbClr val="E2CAAA"/>
      </a:accent5>
      <a:accent6>
        <a:srgbClr val="730000"/>
      </a:accent6>
      <a:hlink>
        <a:srgbClr val="C0C0C0"/>
      </a:hlink>
      <a:folHlink>
        <a:srgbClr val="969696"/>
      </a:folHlink>
    </a:clrScheme>
    <a:fontScheme name="Facilitating A Meeting - Dale Carnegie Training (R)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acilitating A Meeting - Dale Carnegie Training (R) 1">
        <a:dk1>
          <a:srgbClr val="4D4D4D"/>
        </a:dk1>
        <a:lt1>
          <a:srgbClr val="FFFFFF"/>
        </a:lt1>
        <a:dk2>
          <a:srgbClr val="006666"/>
        </a:dk2>
        <a:lt2>
          <a:srgbClr val="CC9900"/>
        </a:lt2>
        <a:accent1>
          <a:srgbClr val="CC9900"/>
        </a:accent1>
        <a:accent2>
          <a:srgbClr val="800000"/>
        </a:accent2>
        <a:accent3>
          <a:srgbClr val="AAB8B8"/>
        </a:accent3>
        <a:accent4>
          <a:srgbClr val="DADADA"/>
        </a:accent4>
        <a:accent5>
          <a:srgbClr val="E2CAAA"/>
        </a:accent5>
        <a:accent6>
          <a:srgbClr val="730000"/>
        </a:accent6>
        <a:hlink>
          <a:srgbClr val="C0C0C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ilitating A Meeting - Dale Carnegie Training (R) 2">
        <a:dk1>
          <a:srgbClr val="4D4D4D"/>
        </a:dk1>
        <a:lt1>
          <a:srgbClr val="99CCFF"/>
        </a:lt1>
        <a:dk2>
          <a:srgbClr val="4D4D4D"/>
        </a:dk2>
        <a:lt2>
          <a:srgbClr val="000000"/>
        </a:lt2>
        <a:accent1>
          <a:srgbClr val="990099"/>
        </a:accent1>
        <a:accent2>
          <a:srgbClr val="FFCC00"/>
        </a:accent2>
        <a:accent3>
          <a:srgbClr val="CAE2FF"/>
        </a:accent3>
        <a:accent4>
          <a:srgbClr val="404040"/>
        </a:accent4>
        <a:accent5>
          <a:srgbClr val="CAAACA"/>
        </a:accent5>
        <a:accent6>
          <a:srgbClr val="E7B9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ilitating A Meeting - Dale Carnegie Training (R) 3">
        <a:dk1>
          <a:srgbClr val="010000"/>
        </a:dk1>
        <a:lt1>
          <a:srgbClr val="C0C0C0"/>
        </a:lt1>
        <a:dk2>
          <a:srgbClr val="010000"/>
        </a:dk2>
        <a:lt2>
          <a:srgbClr val="C0C0C0"/>
        </a:lt2>
        <a:accent1>
          <a:srgbClr val="969696"/>
        </a:accent1>
        <a:accent2>
          <a:srgbClr val="000000"/>
        </a:accent2>
        <a:accent3>
          <a:srgbClr val="DCDCDC"/>
        </a:accent3>
        <a:accent4>
          <a:srgbClr val="010000"/>
        </a:accent4>
        <a:accent5>
          <a:srgbClr val="C9C9C9"/>
        </a:accent5>
        <a:accent6>
          <a:srgbClr val="0000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ilitating A Meeting - Dale Carnegie Training (R) 4">
        <a:dk1>
          <a:srgbClr val="000000"/>
        </a:dk1>
        <a:lt1>
          <a:srgbClr val="FFFF00"/>
        </a:lt1>
        <a:dk2>
          <a:srgbClr val="000066"/>
        </a:dk2>
        <a:lt2>
          <a:srgbClr val="99CC00"/>
        </a:lt2>
        <a:accent1>
          <a:srgbClr val="99CC00"/>
        </a:accent1>
        <a:accent2>
          <a:srgbClr val="FFFF00"/>
        </a:accent2>
        <a:accent3>
          <a:srgbClr val="AAAAB8"/>
        </a:accent3>
        <a:accent4>
          <a:srgbClr val="DADA00"/>
        </a:accent4>
        <a:accent5>
          <a:srgbClr val="CAE2AA"/>
        </a:accent5>
        <a:accent6>
          <a:srgbClr val="E7E700"/>
        </a:accent6>
        <a:hlink>
          <a:srgbClr val="9999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ilitating A Meeting - Dale Carnegie Training (R) 5">
        <a:dk1>
          <a:srgbClr val="969696"/>
        </a:dk1>
        <a:lt1>
          <a:srgbClr val="FFCC00"/>
        </a:lt1>
        <a:dk2>
          <a:srgbClr val="FF6600"/>
        </a:dk2>
        <a:lt2>
          <a:srgbClr val="009900"/>
        </a:lt2>
        <a:accent1>
          <a:srgbClr val="FFCC00"/>
        </a:accent1>
        <a:accent2>
          <a:srgbClr val="009900"/>
        </a:accent2>
        <a:accent3>
          <a:srgbClr val="FFB8AA"/>
        </a:accent3>
        <a:accent4>
          <a:srgbClr val="DAAE00"/>
        </a:accent4>
        <a:accent5>
          <a:srgbClr val="FFE2AA"/>
        </a:accent5>
        <a:accent6>
          <a:srgbClr val="008A00"/>
        </a:accent6>
        <a:hlink>
          <a:srgbClr val="FFFFFF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ilitating A Meeting - Dale Carnegie Training (R) 6">
        <a:dk1>
          <a:srgbClr val="000000"/>
        </a:dk1>
        <a:lt1>
          <a:srgbClr val="FFCC00"/>
        </a:lt1>
        <a:dk2>
          <a:srgbClr val="336600"/>
        </a:dk2>
        <a:lt2>
          <a:srgbClr val="969696"/>
        </a:lt2>
        <a:accent1>
          <a:srgbClr val="336600"/>
        </a:accent1>
        <a:accent2>
          <a:srgbClr val="CCCC00"/>
        </a:accent2>
        <a:accent3>
          <a:srgbClr val="FFE2AA"/>
        </a:accent3>
        <a:accent4>
          <a:srgbClr val="000000"/>
        </a:accent4>
        <a:accent5>
          <a:srgbClr val="ADB8AA"/>
        </a:accent5>
        <a:accent6>
          <a:srgbClr val="B9B900"/>
        </a:accent6>
        <a:hlink>
          <a:srgbClr val="FFFFFF"/>
        </a:hlink>
        <a:folHlink>
          <a:srgbClr val="FFFF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ilitating A Meeting - Dale Carnegie Training (R) 7">
        <a:dk1>
          <a:srgbClr val="010000"/>
        </a:dk1>
        <a:lt1>
          <a:srgbClr val="99CCFF"/>
        </a:lt1>
        <a:dk2>
          <a:srgbClr val="666633"/>
        </a:dk2>
        <a:lt2>
          <a:srgbClr val="969696"/>
        </a:lt2>
        <a:accent1>
          <a:srgbClr val="666633"/>
        </a:accent1>
        <a:accent2>
          <a:srgbClr val="FFCC00"/>
        </a:accent2>
        <a:accent3>
          <a:srgbClr val="CAE2FF"/>
        </a:accent3>
        <a:accent4>
          <a:srgbClr val="010000"/>
        </a:accent4>
        <a:accent5>
          <a:srgbClr val="B8B8AD"/>
        </a:accent5>
        <a:accent6>
          <a:srgbClr val="E7B900"/>
        </a:accent6>
        <a:hlink>
          <a:srgbClr val="FFFF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ilitating A Meeting - Dale Carnegie Training (R) 8">
        <a:dk1>
          <a:srgbClr val="9900CC"/>
        </a:dk1>
        <a:lt1>
          <a:srgbClr val="FFCC00"/>
        </a:lt1>
        <a:dk2>
          <a:srgbClr val="FF3300"/>
        </a:dk2>
        <a:lt2>
          <a:srgbClr val="969696"/>
        </a:lt2>
        <a:accent1>
          <a:srgbClr val="FF3300"/>
        </a:accent1>
        <a:accent2>
          <a:srgbClr val="FFCC00"/>
        </a:accent2>
        <a:accent3>
          <a:srgbClr val="FFE2AA"/>
        </a:accent3>
        <a:accent4>
          <a:srgbClr val="8200AE"/>
        </a:accent4>
        <a:accent5>
          <a:srgbClr val="FFADAA"/>
        </a:accent5>
        <a:accent6>
          <a:srgbClr val="E7B900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Office\Templates\Presentations\Facilitating A Meeting - Dale Carnegie Training (R).pot</Template>
  <TotalTime>168</TotalTime>
  <Words>1167</Words>
  <Application>Microsoft Office PowerPoint</Application>
  <PresentationFormat>On-screen Show (4:3)</PresentationFormat>
  <Paragraphs>255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Times New Roman</vt:lpstr>
      <vt:lpstr>Tahoma</vt:lpstr>
      <vt:lpstr>Garamond</vt:lpstr>
      <vt:lpstr>Facilitating A Meeting - Dale Carnegie Training (R)</vt:lpstr>
      <vt:lpstr>Using the Trivia Game Template</vt:lpstr>
      <vt:lpstr>TRIVIA</vt:lpstr>
      <vt:lpstr>What it the time between the Old and New Testaments called  </vt:lpstr>
      <vt:lpstr>What Empire was in power at the end of the Old Testament  </vt:lpstr>
      <vt:lpstr>What two Empires came to power during this time?  </vt:lpstr>
      <vt:lpstr>The language, culture and religion of which Empire were still important during the New Testament?  </vt:lpstr>
      <vt:lpstr>The celebration of Hanukah started when this kingdom won its independence from the Greeks  </vt:lpstr>
      <vt:lpstr>Who was the Roman Governor of Palestine at the beginning of the New Testament ? </vt:lpstr>
      <vt:lpstr>Herod the Great built a city for the Romans named ______ and _____ for the Jews. </vt:lpstr>
      <vt:lpstr>What did Herod the Great do that was brutal? </vt:lpstr>
      <vt:lpstr>Who were the Pharisees? </vt:lpstr>
      <vt:lpstr>Who were the Sadducees? </vt:lpstr>
      <vt:lpstr>Did they get along? </vt:lpstr>
      <vt:lpstr>What political council did they serve on? </vt:lpstr>
      <vt:lpstr>The 3 main regions of Palestine were?  </vt:lpstr>
      <vt:lpstr>Who was ruling in Judea that made Mary and Joseph move to Galilee?  </vt:lpstr>
      <vt:lpstr>What language was the New Testament written in? </vt:lpstr>
      <vt:lpstr>How many books are in the New Testament? </vt:lpstr>
      <vt:lpstr>There are 3 main types of writing in the N.T. _______, Epistles  and one book of prophecy  </vt:lpstr>
      <vt:lpstr>Are the Gospels biographies of Jesus’ life? </vt:lpstr>
      <vt:lpstr>This term means that they are similar but different </vt:lpstr>
      <vt:lpstr>Why are the Gospels different? </vt:lpstr>
      <vt:lpstr>What Gospel is NOT synoptic? </vt:lpstr>
      <vt:lpstr>This books’ focus is Jesus’ actions </vt:lpstr>
      <vt:lpstr>This books’ focus is Jesus’ deity (that he was God)</vt:lpstr>
      <vt:lpstr>This book’s focus is Jesus’ teachings  </vt:lpstr>
      <vt:lpstr>This is structures around the places Jesus went </vt:lpstr>
      <vt:lpstr>This book is structured on 5 of Jesus’ speeches (discourses)</vt:lpstr>
      <vt:lpstr>This book is structured on 7 of Jesus’ miracles</vt:lpstr>
      <vt:lpstr>This book was written to Jews </vt:lpstr>
      <vt:lpstr>This book was written to Romans </vt:lpstr>
      <vt:lpstr>This book was written to Jewish Greeks or Greek Jews </vt:lpstr>
      <vt:lpstr>This book was written by a gentile, doctor   </vt:lpstr>
      <vt:lpstr>This book was written by the son of one of the woman followers of Jesus   </vt:lpstr>
      <vt:lpstr>This book was written by one of the 12 apostles  </vt:lpstr>
      <vt:lpstr>This gospel does not have any parables </vt:lpstr>
      <vt:lpstr>This Gospel has the parable of the good Samaritan  </vt:lpstr>
      <vt:lpstr>This Gospel has the parable of the 10 bridesmaids  </vt:lpstr>
      <vt:lpstr>This Gospel has the parable of the 10 bridesmaids  </vt:lpstr>
      <vt:lpstr>This Gospel has the parable of the Sower  </vt:lpstr>
      <vt:lpstr>This gospel does not have very many unique stories </vt:lpstr>
      <vt:lpstr>This gospel has the story of Jesus’ birth </vt:lpstr>
      <vt:lpstr>This gospel has the story of Jesus feeding the 5000 </vt:lpstr>
      <vt:lpstr>This gospel has the story of Jesus raising Lazarus from the dead </vt:lpstr>
      <vt:lpstr>What is the Kingdom of heaven? </vt:lpstr>
      <vt:lpstr>Jesus told this person he had to be born again? </vt:lpstr>
      <vt:lpstr>Jesus told this person he was the messiah? </vt:lpstr>
      <vt:lpstr>Jesus told this person he would deny him? </vt:lpstr>
      <vt:lpstr>Jesus said the to get eternal life you had to believe in him and _________? </vt:lpstr>
      <vt:lpstr>The passion week starts with what event? </vt:lpstr>
      <vt:lpstr>What did Jesus do on Monday? </vt:lpstr>
      <vt:lpstr>What did Jesus teach about on Tuesday? </vt:lpstr>
      <vt:lpstr>What Jewish feast did Jesus celebrate on Thursday? </vt:lpstr>
      <vt:lpstr>What Christian practice came from this night? </vt:lpstr>
      <vt:lpstr>Jesus was tried before ________, ________ and _________ ? </vt:lpstr>
      <vt:lpstr>When does the Jewish day start? </vt:lpstr>
      <vt:lpstr>What day did Jesus rise again? </vt:lpstr>
      <vt:lpstr>How long did Jesus appear to people before he ascended into heaven? </vt:lpstr>
      <vt:lpstr>Did Jesus say in John 10:53  “I am God”? </vt:lpstr>
    </vt:vector>
  </TitlesOfParts>
  <Company>UW-Whitewater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percentage of students have a dominant learning style of visual?</dc:title>
  <dc:creator>Dianne Jones</dc:creator>
  <cp:lastModifiedBy>Jacob Bader</cp:lastModifiedBy>
  <cp:revision>61</cp:revision>
  <dcterms:created xsi:type="dcterms:W3CDTF">2002-03-29T02:26:11Z</dcterms:created>
  <dcterms:modified xsi:type="dcterms:W3CDTF">2009-12-16T01:14:50Z</dcterms:modified>
</cp:coreProperties>
</file>